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78" r:id="rId5"/>
    <p:sldId id="258" r:id="rId6"/>
    <p:sldId id="288" r:id="rId7"/>
    <p:sldId id="266" r:id="rId8"/>
    <p:sldId id="289" r:id="rId9"/>
    <p:sldId id="282" r:id="rId10"/>
    <p:sldId id="259" r:id="rId11"/>
    <p:sldId id="264" r:id="rId12"/>
    <p:sldId id="290" r:id="rId13"/>
    <p:sldId id="283" r:id="rId14"/>
    <p:sldId id="271" r:id="rId15"/>
    <p:sldId id="291" r:id="rId16"/>
    <p:sldId id="292" r:id="rId17"/>
    <p:sldId id="272" r:id="rId18"/>
    <p:sldId id="273" r:id="rId19"/>
    <p:sldId id="284" r:id="rId20"/>
    <p:sldId id="260" r:id="rId21"/>
    <p:sldId id="268" r:id="rId22"/>
    <p:sldId id="269" r:id="rId23"/>
    <p:sldId id="274" r:id="rId24"/>
    <p:sldId id="270" r:id="rId25"/>
    <p:sldId id="267" r:id="rId26"/>
    <p:sldId id="275" r:id="rId27"/>
    <p:sldId id="286" r:id="rId28"/>
    <p:sldId id="303" r:id="rId29"/>
    <p:sldId id="262" r:id="rId30"/>
    <p:sldId id="295" r:id="rId31"/>
    <p:sldId id="296" r:id="rId32"/>
    <p:sldId id="301" r:id="rId33"/>
    <p:sldId id="285" r:id="rId34"/>
    <p:sldId id="261" r:id="rId35"/>
    <p:sldId id="294" r:id="rId36"/>
    <p:sldId id="293" r:id="rId37"/>
    <p:sldId id="302" r:id="rId38"/>
    <p:sldId id="300" r:id="rId39"/>
    <p:sldId id="304" r:id="rId40"/>
    <p:sldId id="297" r:id="rId41"/>
    <p:sldId id="287" r:id="rId42"/>
    <p:sldId id="26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880B2-0305-43A6-8154-4F83F00634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게임 장르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1F8237-53B0-499F-B1C6-4DF9D23CD7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RPG </a:t>
            </a:r>
          </a:p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366259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AE355-9084-4EF5-AFF2-B827EBA1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BD8AAC-8FA2-49D6-87ED-3EC60870B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C8647-FC93-43A7-A176-2FA9B621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735F56-ED5D-46EF-9A88-F7762BD8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A51EB-AE98-4852-AD59-B04288E0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5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2294ED-3F01-4A19-ABE3-F25FA7CA9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1232D3-0546-43AD-9C0A-841D9722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EC066-8D3B-4ECC-9E7B-412A0C91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61E85-34A4-4F5D-B44B-5C1DC5E3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3EB91-8474-4CBE-9388-7B63692E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8E842-BD1F-4640-8A63-0642A414B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E4968E-ACCB-4788-88A1-3DB005C3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FF8EB-85F5-420F-83CC-F2079E47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77F09-1831-4440-87FF-32E7F235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830FF-DD2C-45A1-B58D-D81123A9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26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C5248-BD97-4586-BA8B-81FF0CB7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81AD7-927F-4C71-82EB-1ABDDA08C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A5043-0CAA-42E0-B54D-B7C4A94A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22A4E-5091-40EE-8FEB-B3866713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F362A-2AE5-4968-931C-5EE98B6D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2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73EAD-C26C-4307-9D7B-D9CAFEDB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6B7B7-029B-46B5-9580-014C1F211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902562-D40D-486A-99F9-B39F83E9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499D3F-6993-4FC4-8858-88D60E78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9722E4-E217-4A21-8424-F7DB05CB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B00410-20A3-4413-80BF-2C34B096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2336A-7E95-482D-8F33-F57D4AC5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98C23-E322-4DBD-AB9E-FAB7A8E29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A535F0-CF86-477C-B958-40DBD40F0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B04F1-85DE-458E-BA14-302EA3A96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44B577-12F8-47DB-922D-F501624AF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7D8C00-17B6-46FD-B504-6D1BF835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DFE1B8-BBB2-42E0-B1A3-E93F3378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A26E87-D3FB-4239-90B5-0D10F36C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6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0DD4D-A3EA-491D-BED9-648E2E69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866B9F-5A95-4280-9234-22EC1668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13A3F-D254-42D5-AC00-B5BA2E4D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6A1586-9F03-4B79-9276-93599F0F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E0231-E6B4-461B-BD5F-B1F7C7A8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8A7A5C-02F3-4E4D-BC2B-D5282E62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B9168-6FC0-4E29-8EAD-EDDE0ACE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2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756D9-0E44-45EB-83A9-31751C12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3BA58-DD65-44CB-A966-DC62A9844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E6BD2D-8C14-40EC-925E-028B2556C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A098B5-89CF-4A53-9849-22A73801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450B9-8BBC-4C18-A00E-812870C9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2CF650-7C09-46F2-AFC9-57CAB9E2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71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AFC8C-2A69-40EA-AC55-F1B0825F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C9F795-44D5-47A5-9752-C5C4084E7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E4891B-F694-4271-B63F-1607AFE66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1264-D05C-4AB7-945A-8070B8FC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A1A0F-5647-4907-B0FC-7DE32A0D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A8D456-4A89-4688-A7AD-648A0991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04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F42F0328-F6E3-41D0-AAA9-C3E782AD8454}"/>
              </a:ext>
            </a:extLst>
          </p:cNvPr>
          <p:cNvSpPr/>
          <p:nvPr userDrawn="1"/>
        </p:nvSpPr>
        <p:spPr>
          <a:xfrm rot="10800000">
            <a:off x="0" y="0"/>
            <a:ext cx="12192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89AA11E5-55ED-49E2-BE23-1C708B7E94F1}"/>
              </a:ext>
            </a:extLst>
          </p:cNvPr>
          <p:cNvSpPr/>
          <p:nvPr userDrawn="1"/>
        </p:nvSpPr>
        <p:spPr>
          <a:xfrm>
            <a:off x="0" y="6257925"/>
            <a:ext cx="12192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EEAF957E-4225-4EA8-8822-EA7AFE037FE8}"/>
              </a:ext>
            </a:extLst>
          </p:cNvPr>
          <p:cNvSpPr/>
          <p:nvPr userDrawn="1"/>
        </p:nvSpPr>
        <p:spPr>
          <a:xfrm rot="5400000">
            <a:off x="-3128963" y="3128964"/>
            <a:ext cx="6858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16AC361-E300-4C66-8E8A-B9E91D937A99}"/>
              </a:ext>
            </a:extLst>
          </p:cNvPr>
          <p:cNvSpPr/>
          <p:nvPr userDrawn="1"/>
        </p:nvSpPr>
        <p:spPr>
          <a:xfrm rot="16200000">
            <a:off x="8462962" y="3128961"/>
            <a:ext cx="6858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9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D066D-CF12-40CE-AE3C-2AF12C082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장르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DA5CB6-87D3-4ACA-B23A-704CFC872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324517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3C8DC-0F21-4A7B-8B06-ED083B92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장르의 형성과정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A8F0C6-3D57-446D-A63F-BF2A5EDAC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87"/>
            <a:ext cx="10515600" cy="4351338"/>
          </a:xfrm>
        </p:spPr>
        <p:txBody>
          <a:bodyPr/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1970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년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던전 앤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드래곤＇을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pc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로 구현하기 위해 많은 시도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(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머드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게임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을 통해 기능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스토리 위주 구현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로그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’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의 등장으로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장르를 그래픽으로 구현하기 위한 시도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0A82A7-76C6-418B-8F0C-038F20FED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83" y="3539654"/>
            <a:ext cx="5150131" cy="2393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344566-7EA2-43C9-9DF8-BF86781B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61" y="3539656"/>
            <a:ext cx="3969948" cy="2393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957D9-67E6-4B7F-B314-AB9A3FA15303}"/>
              </a:ext>
            </a:extLst>
          </p:cNvPr>
          <p:cNvSpPr txBox="1"/>
          <p:nvPr/>
        </p:nvSpPr>
        <p:spPr>
          <a:xfrm>
            <a:off x="1533525" y="593337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머드게임</a:t>
            </a:r>
            <a:r>
              <a:rPr lang="ko-KR" altLang="en-US" dirty="0"/>
              <a:t> 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9BEAC-E03D-49E6-BDB3-87F84CC50B97}"/>
              </a:ext>
            </a:extLst>
          </p:cNvPr>
          <p:cNvSpPr txBox="1"/>
          <p:nvPr/>
        </p:nvSpPr>
        <p:spPr>
          <a:xfrm>
            <a:off x="5857875" y="6019800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장르의 시초 </a:t>
            </a:r>
            <a:r>
              <a:rPr lang="en-US" altLang="ko-KR" dirty="0"/>
              <a:t>‘</a:t>
            </a:r>
            <a:r>
              <a:rPr lang="ko-KR" altLang="en-US" dirty="0"/>
              <a:t>로그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9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AAF0B-1951-42DB-B1CC-D656BFE8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장르의 형성과정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EA6EE-24C6-4AAB-BC55-AACAEDDF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1980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년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울티마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위저트리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시리즈가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의 기초를 완성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울티마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최초의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RPG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 비디오 게임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2268C2-F47D-4C85-A9FF-CF6B3081A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02" y="3063239"/>
            <a:ext cx="4396741" cy="2747963"/>
          </a:xfrm>
          <a:prstGeom prst="rect">
            <a:avLst/>
          </a:prstGeom>
        </p:spPr>
      </p:pic>
      <p:pic>
        <p:nvPicPr>
          <p:cNvPr id="7" name="그림 6" descr="나무, 하늘, 실외, 잔디이(가) 표시된 사진&#10;&#10;자동 생성된 설명">
            <a:extLst>
              <a:ext uri="{FF2B5EF4-FFF2-40B4-BE49-F238E27FC236}">
                <a16:creationId xmlns:a16="http://schemas.microsoft.com/office/drawing/2014/main" id="{F88CFDA0-8346-44B0-8D2E-B39E3242E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47" y="3063239"/>
            <a:ext cx="3663951" cy="274796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E138697-F5AD-4526-B21E-C7E48DDB4F79}"/>
              </a:ext>
            </a:extLst>
          </p:cNvPr>
          <p:cNvSpPr/>
          <p:nvPr/>
        </p:nvSpPr>
        <p:spPr>
          <a:xfrm>
            <a:off x="5695950" y="3914775"/>
            <a:ext cx="1602895" cy="1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6A0D8-41AE-46D3-BF5C-B752C6836193}"/>
              </a:ext>
            </a:extLst>
          </p:cNvPr>
          <p:cNvSpPr txBox="1"/>
          <p:nvPr/>
        </p:nvSpPr>
        <p:spPr>
          <a:xfrm>
            <a:off x="1314450" y="581120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</a:t>
            </a:r>
            <a:r>
              <a:rPr lang="ko-KR" altLang="en-US" dirty="0" err="1"/>
              <a:t>울티마</a:t>
            </a:r>
            <a:r>
              <a:rPr lang="ko-KR" altLang="en-US" dirty="0"/>
              <a:t> 그래픽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DF1D8-7C0F-4018-8C1B-ACAFFCE0FE94}"/>
              </a:ext>
            </a:extLst>
          </p:cNvPr>
          <p:cNvSpPr txBox="1"/>
          <p:nvPr/>
        </p:nvSpPr>
        <p:spPr>
          <a:xfrm>
            <a:off x="7494347" y="581120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 버전의 </a:t>
            </a:r>
            <a:r>
              <a:rPr lang="ko-KR" altLang="en-US" dirty="0" err="1"/>
              <a:t>울티마</a:t>
            </a:r>
            <a:r>
              <a:rPr lang="ko-KR" altLang="en-US" dirty="0"/>
              <a:t> 그래픽</a:t>
            </a:r>
          </a:p>
        </p:txBody>
      </p:sp>
    </p:spTree>
    <p:extLst>
      <p:ext uri="{BB962C8B-B14F-4D97-AF65-F5344CB8AC3E}">
        <p14:creationId xmlns:p14="http://schemas.microsoft.com/office/powerpoint/2010/main" val="7608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01F54-4400-41CE-8B45-3806CD3A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장르의 형성과정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1C24F-3635-404B-94D3-732190A8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/>
              <a:t>위저드리</a:t>
            </a:r>
            <a:r>
              <a:rPr lang="en-US" altLang="ko-KR" sz="2400" dirty="0"/>
              <a:t>: </a:t>
            </a:r>
            <a:r>
              <a:rPr lang="ko-KR" altLang="en-US" sz="2400" dirty="0"/>
              <a:t>파티</a:t>
            </a:r>
            <a:r>
              <a:rPr lang="en-US" altLang="ko-KR" sz="2400" dirty="0"/>
              <a:t>, </a:t>
            </a:r>
            <a:r>
              <a:rPr lang="ko-KR" altLang="en-US" sz="2400" dirty="0"/>
              <a:t>던전 디자인 등 게임 룰 분야에서 </a:t>
            </a:r>
            <a:r>
              <a:rPr lang="en-US" altLang="ko-KR" b="1" dirty="0"/>
              <a:t>RPG</a:t>
            </a:r>
            <a:r>
              <a:rPr lang="ko-KR" altLang="en-US" b="1" dirty="0"/>
              <a:t>의 핵심 기능</a:t>
            </a:r>
            <a:r>
              <a:rPr lang="ko-KR" altLang="en-US" sz="2400" dirty="0"/>
              <a:t>을 개척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3A5FF8-E7EA-43D5-8F0F-D5C9181B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26" y="3048793"/>
            <a:ext cx="4327827" cy="2704892"/>
          </a:xfrm>
          <a:prstGeom prst="rect">
            <a:avLst/>
          </a:prstGeom>
        </p:spPr>
      </p:pic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B8367793-AE81-42F6-98AD-36AAE3D8D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601" y="3048794"/>
            <a:ext cx="3606521" cy="270489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A389AA1-A0F2-4CA9-9E49-8FD6421876F6}"/>
              </a:ext>
            </a:extLst>
          </p:cNvPr>
          <p:cNvSpPr/>
          <p:nvPr/>
        </p:nvSpPr>
        <p:spPr>
          <a:xfrm>
            <a:off x="5695950" y="3914775"/>
            <a:ext cx="1602895" cy="1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5FF0D-D0E8-47E9-92DD-59CFFB0FA6A4}"/>
              </a:ext>
            </a:extLst>
          </p:cNvPr>
          <p:cNvSpPr txBox="1"/>
          <p:nvPr/>
        </p:nvSpPr>
        <p:spPr>
          <a:xfrm>
            <a:off x="1175826" y="580447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</a:t>
            </a:r>
            <a:r>
              <a:rPr lang="ko-KR" altLang="en-US" dirty="0" err="1"/>
              <a:t>위저드리</a:t>
            </a:r>
            <a:r>
              <a:rPr lang="ko-KR" altLang="en-US" dirty="0"/>
              <a:t> 그래픽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FB943-B4FA-4CB0-835B-02D8FB25E0C7}"/>
              </a:ext>
            </a:extLst>
          </p:cNvPr>
          <p:cNvSpPr txBox="1"/>
          <p:nvPr/>
        </p:nvSpPr>
        <p:spPr>
          <a:xfrm>
            <a:off x="7298845" y="5804471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 버전의 </a:t>
            </a:r>
            <a:r>
              <a:rPr lang="ko-KR" altLang="en-US" dirty="0" err="1"/>
              <a:t>위저드리</a:t>
            </a:r>
            <a:r>
              <a:rPr lang="ko-KR" altLang="en-US" dirty="0"/>
              <a:t> 그래픽</a:t>
            </a:r>
          </a:p>
        </p:txBody>
      </p:sp>
    </p:spTree>
    <p:extLst>
      <p:ext uri="{BB962C8B-B14F-4D97-AF65-F5344CB8AC3E}">
        <p14:creationId xmlns:p14="http://schemas.microsoft.com/office/powerpoint/2010/main" val="155442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</a:rPr>
              <a:t>RPG </a:t>
            </a:r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87000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1DA16-A34F-422C-9A40-7A038D0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EB3C10-5339-41AC-B2BB-1796C1B2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09"/>
            <a:ext cx="10515600" cy="5032375"/>
          </a:xfrm>
        </p:spPr>
        <p:txBody>
          <a:bodyPr/>
          <a:lstStyle/>
          <a:p>
            <a:r>
              <a:rPr lang="ko-KR" altLang="en-US" dirty="0"/>
              <a:t>스토리</a:t>
            </a:r>
            <a:r>
              <a:rPr lang="en-US" altLang="ko-KR" dirty="0"/>
              <a:t>,</a:t>
            </a:r>
            <a:r>
              <a:rPr lang="ko-KR" altLang="en-US" dirty="0"/>
              <a:t> 육성</a:t>
            </a:r>
            <a:r>
              <a:rPr lang="en-US" altLang="ko-KR" dirty="0"/>
              <a:t>,</a:t>
            </a:r>
            <a:r>
              <a:rPr lang="ko-KR" altLang="en-US" dirty="0"/>
              <a:t> 전투</a:t>
            </a:r>
            <a:r>
              <a:rPr lang="en-US" altLang="ko-KR" dirty="0"/>
              <a:t>, </a:t>
            </a:r>
            <a:r>
              <a:rPr lang="ko-KR" altLang="en-US" dirty="0"/>
              <a:t>보상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/>
              <a:t>육성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2400" dirty="0"/>
              <a:t>유저가 처한 문제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( </a:t>
            </a:r>
            <a:r>
              <a:rPr lang="ko-KR" altLang="en-US" sz="2000" dirty="0"/>
              <a:t>더 많은 컨텐츠를 즐기기 위해 유저가 해야 하는 과제 </a:t>
            </a:r>
            <a:r>
              <a:rPr lang="en-US" altLang="ko-KR" sz="2000" dirty="0"/>
              <a:t>)</a:t>
            </a:r>
          </a:p>
          <a:p>
            <a:pPr>
              <a:buFontTx/>
              <a:buChar char="-"/>
            </a:pPr>
            <a:r>
              <a:rPr lang="ko-KR" altLang="en-US" b="1" dirty="0"/>
              <a:t>스토리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2400" dirty="0"/>
              <a:t>자연스럽게 유저에게 성장의 이유와 수단을 알려줌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( </a:t>
            </a:r>
            <a:r>
              <a:rPr lang="ko-KR" altLang="en-US" sz="2000" dirty="0"/>
              <a:t>보스를 처치해야 하는 이유</a:t>
            </a:r>
            <a:r>
              <a:rPr lang="en-US" altLang="ko-KR" sz="2000" dirty="0"/>
              <a:t>, </a:t>
            </a:r>
            <a:r>
              <a:rPr lang="ko-KR" altLang="en-US" sz="2000" dirty="0"/>
              <a:t>보물을 찾아야 하는 이유 등등 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2CFE9-0C74-4904-B185-18BA2248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42" y="3587748"/>
            <a:ext cx="2886075" cy="2886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1CDF7A-F080-4AF1-82AE-E84A41F4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69" y="3584574"/>
            <a:ext cx="28860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0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1DA16-A34F-422C-9A40-7A038D0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EB3C10-5339-41AC-B2BB-1796C1B2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963"/>
            <a:ext cx="10515600" cy="5032375"/>
          </a:xfrm>
        </p:spPr>
        <p:txBody>
          <a:bodyPr/>
          <a:lstStyle/>
          <a:p>
            <a:r>
              <a:rPr lang="ko-KR" altLang="en-US" dirty="0"/>
              <a:t>스토리</a:t>
            </a:r>
            <a:r>
              <a:rPr lang="en-US" altLang="ko-KR" dirty="0"/>
              <a:t>,</a:t>
            </a:r>
            <a:r>
              <a:rPr lang="ko-KR" altLang="en-US" dirty="0"/>
              <a:t> 육성</a:t>
            </a:r>
            <a:r>
              <a:rPr lang="en-US" altLang="ko-KR" dirty="0"/>
              <a:t>,</a:t>
            </a:r>
            <a:r>
              <a:rPr lang="ko-KR" altLang="en-US" dirty="0"/>
              <a:t> 전투</a:t>
            </a:r>
            <a:r>
              <a:rPr lang="en-US" altLang="ko-KR" dirty="0"/>
              <a:t>, </a:t>
            </a:r>
            <a:r>
              <a:rPr lang="ko-KR" altLang="en-US" dirty="0"/>
              <a:t>보상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/>
              <a:t>전투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문제 해결 또는</a:t>
            </a:r>
            <a:r>
              <a:rPr lang="en-US" altLang="ko-KR" dirty="0"/>
              <a:t> </a:t>
            </a:r>
            <a:r>
              <a:rPr lang="ko-KR" altLang="en-US" dirty="0"/>
              <a:t>목적 당성을 위한 수단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보스를 처치해서 공주를 구한다</a:t>
            </a:r>
            <a:r>
              <a:rPr lang="en-US" altLang="ko-KR" sz="2400" dirty="0"/>
              <a:t>, </a:t>
            </a:r>
            <a:r>
              <a:rPr lang="ko-KR" altLang="en-US" sz="2400" dirty="0"/>
              <a:t>몬스터를 처치해 재료 수집</a:t>
            </a:r>
            <a:r>
              <a:rPr lang="en-US" altLang="ko-KR" sz="2400" dirty="0"/>
              <a:t>)</a:t>
            </a:r>
          </a:p>
          <a:p>
            <a:pPr>
              <a:buFontTx/>
              <a:buChar char="-"/>
            </a:pPr>
            <a:r>
              <a:rPr lang="ko-KR" altLang="en-US" b="1" dirty="0"/>
              <a:t>보상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문제 해결의 결과물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드래곤의 비늘</a:t>
            </a:r>
            <a:r>
              <a:rPr lang="en-US" altLang="ko-KR" sz="2400" dirty="0"/>
              <a:t>, </a:t>
            </a:r>
            <a:r>
              <a:rPr lang="ko-KR" altLang="en-US" sz="2400" dirty="0"/>
              <a:t>송곳니 </a:t>
            </a:r>
            <a:r>
              <a:rPr lang="en-US" altLang="ko-KR" sz="2400" dirty="0"/>
              <a:t>=&gt; </a:t>
            </a:r>
            <a:r>
              <a:rPr lang="ko-KR" altLang="en-US" sz="2400" dirty="0"/>
              <a:t>무기 강화 재료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0DF03-FE28-4D59-8DF9-780840B6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94" y="3781425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3FF407-D4E1-42A9-B029-18213DCC9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9" y="378142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82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C2F29A-F91E-467F-AC8A-9DDEEB2EAB7E}"/>
              </a:ext>
            </a:extLst>
          </p:cNvPr>
          <p:cNvGrpSpPr/>
          <p:nvPr/>
        </p:nvGrpSpPr>
        <p:grpSpPr>
          <a:xfrm>
            <a:off x="3343275" y="1567776"/>
            <a:ext cx="5505450" cy="4723014"/>
            <a:chOff x="3027485" y="896816"/>
            <a:chExt cx="6137030" cy="52648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0732E5-FD21-47D2-8D97-DFFDCF2D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485" y="4385605"/>
              <a:ext cx="1776044" cy="17760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F0926C9-0746-48C1-A803-3C75070E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471" y="896816"/>
              <a:ext cx="1776044" cy="1776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D8C0A76-27F3-427B-BD4C-BE3E0746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485" y="896816"/>
              <a:ext cx="1776044" cy="17760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CEFB60-EB83-4AE6-B106-842DD6AE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471" y="4385605"/>
              <a:ext cx="1776044" cy="17760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BE0D8AD-79F6-4F3F-BA9B-8CB426B8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0" y="2000250"/>
              <a:ext cx="2857500" cy="2857500"/>
            </a:xfrm>
            <a:prstGeom prst="rect">
              <a:avLst/>
            </a:prstGeom>
          </p:spPr>
        </p:pic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BD81D4F-E640-4EE4-BD3B-2EA096501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032375"/>
          </a:xfrm>
        </p:spPr>
        <p:txBody>
          <a:bodyPr/>
          <a:lstStyle/>
          <a:p>
            <a:r>
              <a:rPr lang="ko-KR" altLang="en-US" sz="2400" dirty="0"/>
              <a:t>구성요소들이 상호 관계를 가진다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D95990C-B70D-4018-883D-DA79F368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28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21D6D-4ECB-414F-B3CA-E57988C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BA2D6-8453-4423-A909-BE666EE2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3"/>
            <a:ext cx="10515600" cy="4351338"/>
          </a:xfrm>
        </p:spPr>
        <p:txBody>
          <a:bodyPr/>
          <a:lstStyle/>
          <a:p>
            <a:r>
              <a:rPr lang="ko-KR" altLang="en-US" dirty="0"/>
              <a:t>유저 간의 커뮤니티채팅</a:t>
            </a:r>
            <a:r>
              <a:rPr lang="en-US" altLang="ko-KR" dirty="0"/>
              <a:t>, </a:t>
            </a:r>
            <a:r>
              <a:rPr lang="ko-KR" altLang="en-US" dirty="0"/>
              <a:t>파티</a:t>
            </a:r>
            <a:r>
              <a:rPr lang="en-US" altLang="ko-KR" dirty="0"/>
              <a:t>, </a:t>
            </a:r>
            <a:r>
              <a:rPr lang="ko-KR" altLang="en-US" dirty="0"/>
              <a:t>길드</a:t>
            </a:r>
            <a:r>
              <a:rPr lang="en-US" altLang="ko-KR" dirty="0"/>
              <a:t>, </a:t>
            </a:r>
            <a:r>
              <a:rPr lang="ko-KR" altLang="en-US" dirty="0"/>
              <a:t>친구</a:t>
            </a:r>
            <a:r>
              <a:rPr lang="en-US" altLang="ko-KR" dirty="0"/>
              <a:t>, </a:t>
            </a:r>
            <a:r>
              <a:rPr lang="ko-KR" altLang="en-US" dirty="0"/>
              <a:t>거래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게임 안에서 대인관계를 이룸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채팅으로 통해 현실의 친구를 게임 속에서 만나는 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강력한 몬스터를 유저들끼리 모여서 도전하는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95A4F-3CA4-4FCC-A2EF-FE50B196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486" y="4007796"/>
            <a:ext cx="2112658" cy="2112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4D6F10-4B00-4740-A5B9-B6E84B5C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62" y="4007796"/>
            <a:ext cx="2112658" cy="21126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184871-FC72-44AE-B893-1764A7811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2" y="4007796"/>
            <a:ext cx="2112658" cy="211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7B9317-DE87-4CFE-8BEE-107A57A41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86" y="4007796"/>
            <a:ext cx="2112658" cy="21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D21D6D-4ECB-414F-B3CA-E57988C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BA2D6-8453-4423-A909-BE666EE2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6323"/>
            <a:ext cx="10515600" cy="2319863"/>
          </a:xfrm>
        </p:spPr>
        <p:txBody>
          <a:bodyPr/>
          <a:lstStyle/>
          <a:p>
            <a:r>
              <a:rPr lang="ko-KR" altLang="en-US" dirty="0"/>
              <a:t>자유도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전투</a:t>
            </a:r>
            <a:r>
              <a:rPr lang="en-US" altLang="ko-KR" dirty="0"/>
              <a:t>, </a:t>
            </a:r>
            <a:r>
              <a:rPr lang="ko-KR" altLang="en-US" dirty="0"/>
              <a:t>육성</a:t>
            </a:r>
            <a:r>
              <a:rPr lang="en-US" altLang="ko-KR" dirty="0"/>
              <a:t>, </a:t>
            </a:r>
            <a:r>
              <a:rPr lang="ko-KR" altLang="en-US" dirty="0"/>
              <a:t>길드</a:t>
            </a:r>
            <a:r>
              <a:rPr lang="en-US" altLang="ko-KR" dirty="0"/>
              <a:t>, </a:t>
            </a:r>
            <a:r>
              <a:rPr lang="ko-KR" altLang="en-US" dirty="0"/>
              <a:t>파티</a:t>
            </a:r>
            <a:r>
              <a:rPr lang="en-US" altLang="ko-KR" dirty="0"/>
              <a:t>, </a:t>
            </a:r>
            <a:r>
              <a:rPr lang="ko-KR" altLang="en-US" dirty="0"/>
              <a:t>거래 등등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대부분의 컨텐츠가 유저의 선택으로 자유롭게 진행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플레이어의 목적에 따라 강제되는 일이 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1140C-C2D8-4808-AD77-309C3C71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3174334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FAC7E2-620E-42EE-8403-C73E5695A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312569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0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다양한 </a:t>
            </a:r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3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8FB73-2C63-4BE4-8880-12B5A0D7B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6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6464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5F1F3-B166-4E05-BC54-FBB703C2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973"/>
            <a:ext cx="10515600" cy="1603375"/>
          </a:xfrm>
        </p:spPr>
        <p:txBody>
          <a:bodyPr/>
          <a:lstStyle/>
          <a:p>
            <a:r>
              <a:rPr lang="en-US" altLang="ko-KR" dirty="0"/>
              <a:t>MMORPG</a:t>
            </a:r>
          </a:p>
          <a:p>
            <a:pPr marL="0" indent="0">
              <a:buNone/>
            </a:pPr>
            <a:r>
              <a:rPr lang="en-US" altLang="ko-KR" sz="2000" dirty="0"/>
              <a:t>(Massively Multiplayer Online Role-Playing Game)</a:t>
            </a:r>
          </a:p>
          <a:p>
            <a:pPr>
              <a:buFontTx/>
              <a:buChar char="-"/>
            </a:pPr>
            <a:r>
              <a:rPr lang="ko-KR" altLang="en-US" dirty="0"/>
              <a:t>대규모 멀티플레이 온라인 롤플레잉 게임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650CC7-1266-436F-BDBA-EF706239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19511"/>
            <a:ext cx="5119732" cy="2863850"/>
          </a:xfrm>
          <a:prstGeom prst="rect">
            <a:avLst/>
          </a:prstGeom>
        </p:spPr>
      </p:pic>
      <p:pic>
        <p:nvPicPr>
          <p:cNvPr id="7" name="그림 6" descr="테이블, 앉아있는이(가) 표시된 사진&#10;&#10;자동 생성된 설명">
            <a:extLst>
              <a:ext uri="{FF2B5EF4-FFF2-40B4-BE49-F238E27FC236}">
                <a16:creationId xmlns:a16="http://schemas.microsoft.com/office/drawing/2014/main" id="{DAC587A2-7594-44AA-8EEA-FC58FE905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19" y="3119511"/>
            <a:ext cx="5098843" cy="2863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A4F4F5-5A38-4587-A701-607D52A6F709}"/>
              </a:ext>
            </a:extLst>
          </p:cNvPr>
          <p:cNvSpPr txBox="1"/>
          <p:nvPr/>
        </p:nvSpPr>
        <p:spPr>
          <a:xfrm>
            <a:off x="1294228" y="598336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리니지 </a:t>
            </a:r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7E9A5-67E6-4134-B830-DCDC85774290}"/>
              </a:ext>
            </a:extLst>
          </p:cNvPr>
          <p:cNvSpPr txBox="1"/>
          <p:nvPr/>
        </p:nvSpPr>
        <p:spPr>
          <a:xfrm>
            <a:off x="6625883" y="598336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검은사막</a:t>
            </a:r>
            <a:r>
              <a:rPr lang="ko-KR" altLang="en-US" dirty="0"/>
              <a:t> 모바일</a:t>
            </a:r>
          </a:p>
        </p:txBody>
      </p:sp>
    </p:spTree>
    <p:extLst>
      <p:ext uri="{BB962C8B-B14F-4D97-AF65-F5344CB8AC3E}">
        <p14:creationId xmlns:p14="http://schemas.microsoft.com/office/powerpoint/2010/main" val="214261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5F1F3-B166-4E05-BC54-FBB703C2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512"/>
            <a:ext cx="10515600" cy="2493157"/>
          </a:xfrm>
        </p:spPr>
        <p:txBody>
          <a:bodyPr/>
          <a:lstStyle/>
          <a:p>
            <a:r>
              <a:rPr lang="en-US" altLang="ko-KR" dirty="0"/>
              <a:t>MORPG</a:t>
            </a:r>
          </a:p>
          <a:p>
            <a:pPr marL="0" indent="0">
              <a:buNone/>
            </a:pPr>
            <a:r>
              <a:rPr lang="en-US" altLang="ko-KR" sz="2000" dirty="0"/>
              <a:t>(Multiplayer Online Role-Playing Game)</a:t>
            </a:r>
          </a:p>
          <a:p>
            <a:pPr>
              <a:buFontTx/>
              <a:buChar char="-"/>
            </a:pPr>
            <a:r>
              <a:rPr lang="en-US" altLang="ko-KR" dirty="0"/>
              <a:t>MMORPG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/>
              <a:t>대규모</a:t>
            </a:r>
            <a:r>
              <a:rPr lang="en-US" altLang="ko-KR" dirty="0"/>
              <a:t>’</a:t>
            </a:r>
            <a:r>
              <a:rPr lang="ko-KR" altLang="en-US" dirty="0"/>
              <a:t>가 빠진 형태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스테이지 또는 던전으로 분리해 </a:t>
            </a:r>
            <a:r>
              <a:rPr lang="en-US" altLang="ko-KR" dirty="0"/>
              <a:t>MMO</a:t>
            </a:r>
            <a:r>
              <a:rPr lang="ko-KR" altLang="en-US" dirty="0"/>
              <a:t> 대비 적은 인원은 동시에 플레이 시킴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5" name="그림 4" descr="옅은, 빨간색이(가) 표시된 사진&#10;&#10;자동 생성된 설명">
            <a:extLst>
              <a:ext uri="{FF2B5EF4-FFF2-40B4-BE49-F238E27FC236}">
                <a16:creationId xmlns:a16="http://schemas.microsoft.com/office/drawing/2014/main" id="{A9C452E1-6264-43FF-BFAB-B015167EE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38" y="3252568"/>
            <a:ext cx="4106097" cy="3186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6B0967-50AC-48CC-A3BF-DD5CE93A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52" y="3252569"/>
            <a:ext cx="3186331" cy="318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149CD-BDC9-4FDA-9473-9A9CF7F1F99F}"/>
              </a:ext>
            </a:extLst>
          </p:cNvPr>
          <p:cNvSpPr txBox="1"/>
          <p:nvPr/>
        </p:nvSpPr>
        <p:spPr>
          <a:xfrm>
            <a:off x="717455" y="58708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디아블로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7628D-E19C-471E-BE98-31C100E63E93}"/>
              </a:ext>
            </a:extLst>
          </p:cNvPr>
          <p:cNvSpPr txBox="1"/>
          <p:nvPr/>
        </p:nvSpPr>
        <p:spPr>
          <a:xfrm>
            <a:off x="6049110" y="587082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던전 앤 파이터</a:t>
            </a:r>
          </a:p>
        </p:txBody>
      </p:sp>
    </p:spTree>
    <p:extLst>
      <p:ext uri="{BB962C8B-B14F-4D97-AF65-F5344CB8AC3E}">
        <p14:creationId xmlns:p14="http://schemas.microsoft.com/office/powerpoint/2010/main" val="375189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5E2C17-009A-425C-9947-2104C97B5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5578"/>
            <a:ext cx="10515600" cy="1603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턴 </a:t>
            </a:r>
            <a:r>
              <a:rPr lang="en-US" altLang="ko-KR" dirty="0"/>
              <a:t>RPG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턴 진행 방식의 게임</a:t>
            </a:r>
            <a:endParaRPr lang="en-US" altLang="ko-KR" sz="24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턴 마다 커맨드를 지정해 싸우는 방식으로 진행</a:t>
            </a:r>
            <a:endParaRPr lang="en-US" altLang="ko-KR" sz="2400" dirty="0"/>
          </a:p>
        </p:txBody>
      </p:sp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6D2A2A07-CE5D-4EBB-8596-77951DA1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9297"/>
            <a:ext cx="5165153" cy="2883877"/>
          </a:xfrm>
          <a:prstGeom prst="rect">
            <a:avLst/>
          </a:prstGeom>
        </p:spPr>
      </p:pic>
      <p:pic>
        <p:nvPicPr>
          <p:cNvPr id="8" name="그림 7" descr="테이블, 나무, 실내, 벽이(가) 표시된 사진&#10;&#10;자동 생성된 설명">
            <a:extLst>
              <a:ext uri="{FF2B5EF4-FFF2-40B4-BE49-F238E27FC236}">
                <a16:creationId xmlns:a16="http://schemas.microsoft.com/office/drawing/2014/main" id="{DF1CB4CF-E3C7-45E0-99C2-25075AA1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45" y="3179298"/>
            <a:ext cx="5127893" cy="2883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EFE015-1431-4B35-A95F-3C06C1A853AD}"/>
              </a:ext>
            </a:extLst>
          </p:cNvPr>
          <p:cNvSpPr txBox="1"/>
          <p:nvPr/>
        </p:nvSpPr>
        <p:spPr>
          <a:xfrm>
            <a:off x="1294228" y="60119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EA4E8-DD7D-484D-A5B7-CE11D7DE6C7B}"/>
              </a:ext>
            </a:extLst>
          </p:cNvPr>
          <p:cNvSpPr txBox="1"/>
          <p:nvPr/>
        </p:nvSpPr>
        <p:spPr>
          <a:xfrm>
            <a:off x="6625883" y="60119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브라운 </a:t>
            </a:r>
            <a:r>
              <a:rPr lang="ko-KR" altLang="en-US" dirty="0" err="1"/>
              <a:t>더스트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9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B834E-B937-41C7-A499-8691248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CEB1F-9C97-4D16-B761-B142CF50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991"/>
            <a:ext cx="10515600" cy="636221"/>
          </a:xfrm>
        </p:spPr>
        <p:txBody>
          <a:bodyPr/>
          <a:lstStyle/>
          <a:p>
            <a:r>
              <a:rPr lang="ko-KR" altLang="en-US" dirty="0"/>
              <a:t>방치형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3BEA1A-5F97-4D55-81A2-1BE57F6DF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33" y="1998845"/>
            <a:ext cx="2186908" cy="388783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A630209-D3E0-4440-8356-9D902A584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83" y="1998845"/>
            <a:ext cx="2187454" cy="3887835"/>
          </a:xfrm>
          <a:prstGeom prst="rect">
            <a:avLst/>
          </a:prstGeom>
        </p:spPr>
      </p:pic>
      <p:pic>
        <p:nvPicPr>
          <p:cNvPr id="11" name="그림 10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73DFA400-8F5B-4874-8723-C195220EC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2" y="1964423"/>
            <a:ext cx="2186908" cy="3888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1D2935-FD59-4AFF-B31E-62B16E05D28D}"/>
              </a:ext>
            </a:extLst>
          </p:cNvPr>
          <p:cNvSpPr txBox="1"/>
          <p:nvPr/>
        </p:nvSpPr>
        <p:spPr>
          <a:xfrm>
            <a:off x="1564183" y="588668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오늘도 환생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35225-BE7B-48BF-8C72-B069F2B80D90}"/>
              </a:ext>
            </a:extLst>
          </p:cNvPr>
          <p:cNvSpPr txBox="1"/>
          <p:nvPr/>
        </p:nvSpPr>
        <p:spPr>
          <a:xfrm>
            <a:off x="4897533" y="588668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탭 타이탄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C33EBE-2790-4C55-864A-231380B9B206}"/>
              </a:ext>
            </a:extLst>
          </p:cNvPr>
          <p:cNvSpPr txBox="1"/>
          <p:nvPr/>
        </p:nvSpPr>
        <p:spPr>
          <a:xfrm>
            <a:off x="8230282" y="588668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중년 </a:t>
            </a:r>
            <a:r>
              <a:rPr lang="ko-KR" altLang="en-US"/>
              <a:t>기사 김봉식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39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5F1F3-B166-4E05-BC54-FBB703C2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3790" cy="608086"/>
          </a:xfrm>
        </p:spPr>
        <p:txBody>
          <a:bodyPr/>
          <a:lstStyle/>
          <a:p>
            <a:r>
              <a:rPr lang="ko-KR" altLang="en-US" dirty="0"/>
              <a:t>퍼즐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pic>
        <p:nvPicPr>
          <p:cNvPr id="5" name="그림 4" descr="개체이(가) 표시된 사진&#10;&#10;자동 생성된 설명">
            <a:extLst>
              <a:ext uri="{FF2B5EF4-FFF2-40B4-BE49-F238E27FC236}">
                <a16:creationId xmlns:a16="http://schemas.microsoft.com/office/drawing/2014/main" id="{6E378CA8-537A-43D4-A154-17466952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45" y="2747962"/>
            <a:ext cx="3763790" cy="282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F36F8B-3BFC-47BC-8685-D3E8A169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55" y="2747963"/>
            <a:ext cx="5201400" cy="282284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A69A9-1F45-4483-9561-E8BBB06A2CA4}"/>
              </a:ext>
            </a:extLst>
          </p:cNvPr>
          <p:cNvSpPr txBox="1">
            <a:spLocks/>
          </p:cNvSpPr>
          <p:nvPr/>
        </p:nvSpPr>
        <p:spPr>
          <a:xfrm>
            <a:off x="5424268" y="1825625"/>
            <a:ext cx="3763790" cy="608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수집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D4467-0466-470D-8285-BE03BCFD2F19}"/>
              </a:ext>
            </a:extLst>
          </p:cNvPr>
          <p:cNvSpPr txBox="1"/>
          <p:nvPr/>
        </p:nvSpPr>
        <p:spPr>
          <a:xfrm>
            <a:off x="1294228" y="561759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퍼즐 엔드 드래곤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D380D-8F83-44F2-930A-1E145EA7A16C}"/>
              </a:ext>
            </a:extLst>
          </p:cNvPr>
          <p:cNvSpPr txBox="1"/>
          <p:nvPr/>
        </p:nvSpPr>
        <p:spPr>
          <a:xfrm>
            <a:off x="5769055" y="56175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세븐나이츠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093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5F1F3-B166-4E05-BC54-FBB703C2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액션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pic>
        <p:nvPicPr>
          <p:cNvPr id="5" name="그림 4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3263CDD0-55FB-4FBB-BFD8-8B140F97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70" y="2883877"/>
            <a:ext cx="5221930" cy="29337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5A1216-C20F-4CA5-AA8E-521C4761E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154" y="2402888"/>
            <a:ext cx="3895725" cy="389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94F75E-1A5B-4F0C-B7CC-2ECF31C38831}"/>
              </a:ext>
            </a:extLst>
          </p:cNvPr>
          <p:cNvSpPr txBox="1"/>
          <p:nvPr/>
        </p:nvSpPr>
        <p:spPr>
          <a:xfrm>
            <a:off x="1294228" y="59833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블레이드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9523E-43E8-4FFC-95C8-AD3C3CA5B958}"/>
              </a:ext>
            </a:extLst>
          </p:cNvPr>
          <p:cNvSpPr txBox="1"/>
          <p:nvPr/>
        </p:nvSpPr>
        <p:spPr>
          <a:xfrm>
            <a:off x="6625883" y="59833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던전 앤 파이터</a:t>
            </a:r>
          </a:p>
        </p:txBody>
      </p:sp>
    </p:spTree>
    <p:extLst>
      <p:ext uri="{BB962C8B-B14F-4D97-AF65-F5344CB8AC3E}">
        <p14:creationId xmlns:p14="http://schemas.microsoft.com/office/powerpoint/2010/main" val="3208614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B8A77-C685-485E-B9BC-74F238BE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종류의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BF8CB-69D9-428A-B6A3-E25EEF398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69" y="1426574"/>
            <a:ext cx="11492386" cy="4755530"/>
          </a:xfrm>
        </p:spPr>
        <p:txBody>
          <a:bodyPr/>
          <a:lstStyle/>
          <a:p>
            <a:r>
              <a:rPr lang="ko-KR" altLang="en-US" dirty="0"/>
              <a:t>전략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F349FC-05C4-4909-AA92-4CD5AED0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33" y="2238225"/>
            <a:ext cx="5000198" cy="2812612"/>
          </a:xfrm>
          <a:prstGeom prst="rect">
            <a:avLst/>
          </a:prstGeom>
        </p:spPr>
      </p:pic>
      <p:pic>
        <p:nvPicPr>
          <p:cNvPr id="9" name="그림 8" descr="잔디이(가) 표시된 사진&#10;&#10;자동 생성된 설명">
            <a:extLst>
              <a:ext uri="{FF2B5EF4-FFF2-40B4-BE49-F238E27FC236}">
                <a16:creationId xmlns:a16="http://schemas.microsoft.com/office/drawing/2014/main" id="{8F4D9AA3-469C-41D0-8728-30A3FBA9A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38225"/>
            <a:ext cx="5000198" cy="2831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826362-4081-40CC-9B6B-1348CEE931EB}"/>
              </a:ext>
            </a:extLst>
          </p:cNvPr>
          <p:cNvSpPr txBox="1"/>
          <p:nvPr/>
        </p:nvSpPr>
        <p:spPr>
          <a:xfrm>
            <a:off x="1294228" y="52237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랑그릿사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08F29-E470-4BFA-85FA-A9B6D5A9FDE9}"/>
              </a:ext>
            </a:extLst>
          </p:cNvPr>
          <p:cNvSpPr txBox="1"/>
          <p:nvPr/>
        </p:nvSpPr>
        <p:spPr>
          <a:xfrm>
            <a:off x="6625883" y="522370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라스트 오리진</a:t>
            </a:r>
          </a:p>
        </p:txBody>
      </p:sp>
    </p:spTree>
    <p:extLst>
      <p:ext uri="{BB962C8B-B14F-4D97-AF65-F5344CB8AC3E}">
        <p14:creationId xmlns:p14="http://schemas.microsoft.com/office/powerpoint/2010/main" val="258330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흥행 요소 분석</a:t>
            </a:r>
          </a:p>
        </p:txBody>
      </p:sp>
    </p:spTree>
    <p:extLst>
      <p:ext uri="{BB962C8B-B14F-4D97-AF65-F5344CB8AC3E}">
        <p14:creationId xmlns:p14="http://schemas.microsoft.com/office/powerpoint/2010/main" val="1890600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모바일 기기의 성능 상승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- PC</a:t>
            </a:r>
            <a:r>
              <a:rPr lang="ko-KR" altLang="en-US" sz="2400" dirty="0"/>
              <a:t>게임 급의 그래픽 연출이 가능</a:t>
            </a: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8F2156AB-3114-4EA4-B988-B7191465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6" y="2690217"/>
            <a:ext cx="4908908" cy="2757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B736B5-DCCB-46DF-84FB-6E41DF3BEA71}"/>
              </a:ext>
            </a:extLst>
          </p:cNvPr>
          <p:cNvSpPr txBox="1"/>
          <p:nvPr/>
        </p:nvSpPr>
        <p:spPr>
          <a:xfrm>
            <a:off x="1200150" y="5447387"/>
            <a:ext cx="289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 MMORPG </a:t>
            </a:r>
            <a:r>
              <a:rPr lang="ko-KR" altLang="en-US" dirty="0"/>
              <a:t>로스트 아크</a:t>
            </a:r>
          </a:p>
        </p:txBody>
      </p:sp>
      <p:pic>
        <p:nvPicPr>
          <p:cNvPr id="10" name="그림 9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18B60CD5-514F-4292-9A4D-FD3F4F7B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0515"/>
          <a:stretch/>
        </p:blipFill>
        <p:spPr>
          <a:xfrm>
            <a:off x="6444892" y="2690216"/>
            <a:ext cx="4560015" cy="2757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E66202-14E2-4B0D-B406-61EEB8B8D363}"/>
              </a:ext>
            </a:extLst>
          </p:cNvPr>
          <p:cNvSpPr txBox="1"/>
          <p:nvPr/>
        </p:nvSpPr>
        <p:spPr>
          <a:xfrm>
            <a:off x="6638925" y="5447387"/>
            <a:ext cx="27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모바일</a:t>
            </a:r>
            <a:r>
              <a:rPr lang="en-US" altLang="ko-KR" dirty="0"/>
              <a:t> MMORPG </a:t>
            </a:r>
            <a:r>
              <a:rPr lang="ko-KR" altLang="en-US" dirty="0" err="1"/>
              <a:t>트라하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78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253" y="1096048"/>
            <a:ext cx="10515600" cy="4351338"/>
          </a:xfrm>
        </p:spPr>
        <p:txBody>
          <a:bodyPr/>
          <a:lstStyle/>
          <a:p>
            <a:r>
              <a:rPr lang="ko-KR" altLang="en-US" dirty="0"/>
              <a:t>인기 </a:t>
            </a:r>
            <a:r>
              <a:rPr lang="en-US" altLang="ko-KR" dirty="0"/>
              <a:t>IP</a:t>
            </a:r>
            <a:r>
              <a:rPr lang="ko-KR" altLang="en-US" dirty="0"/>
              <a:t>의 재활용</a:t>
            </a:r>
            <a:r>
              <a:rPr lang="en-US" altLang="ko-KR" dirty="0"/>
              <a:t>(</a:t>
            </a:r>
            <a:r>
              <a:rPr lang="ko-KR" altLang="en-US" dirty="0"/>
              <a:t>모바일게임 공통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믿고  하는 </a:t>
            </a:r>
            <a:r>
              <a:rPr lang="en-US" altLang="ko-KR" dirty="0"/>
              <a:t>OOO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CD2C33-626B-4C8A-B294-42D2BC29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49" y="2623529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2F9F1B-A158-4D7A-A94C-99774B54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28" y="2171169"/>
            <a:ext cx="3544146" cy="186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B3423D-B6F1-4F7B-94A1-DD21A926D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8" b="89441" l="6000" r="95667">
                        <a14:foregroundMark x1="9000" y1="49689" x2="6333" y2="41615"/>
                        <a14:foregroundMark x1="90667" y1="39130" x2="95667" y2="37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80" y="2309204"/>
            <a:ext cx="2857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5CE626-9285-4B2A-B871-703CFB8B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36" y="4217155"/>
            <a:ext cx="3214749" cy="15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블레이드 앤 소울 . png에 대한 이미지 검색결과">
            <a:extLst>
              <a:ext uri="{FF2B5EF4-FFF2-40B4-BE49-F238E27FC236}">
                <a16:creationId xmlns:a16="http://schemas.microsoft.com/office/drawing/2014/main" id="{B359603D-2D4F-4D71-BB6D-45BED8C6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85" y="3656077"/>
            <a:ext cx="42862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6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0D7A8-3621-441C-A1DF-4B79EB24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0A8F9-E21D-4BC9-99A6-ED4F8E35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7341" y="1350693"/>
            <a:ext cx="366346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를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PC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로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의 요소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의 종류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시장 구조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흥행 요소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마무리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771977-5DAB-48E0-8164-4FF0EABC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8760"/>
            <a:ext cx="4420479" cy="44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바쁜 현대인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2000" dirty="0"/>
              <a:t>PC</a:t>
            </a:r>
            <a:r>
              <a:rPr lang="ko-KR" altLang="en-US" sz="2000" dirty="0"/>
              <a:t>에서는 불법프로그램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모바일에서는 하나의 컨텐츠</a:t>
            </a:r>
            <a:endParaRPr lang="en-US" altLang="ko-KR" sz="2000" dirty="0"/>
          </a:p>
        </p:txBody>
      </p:sp>
      <p:pic>
        <p:nvPicPr>
          <p:cNvPr id="2050" name="Picture 2" descr="자동사냥 . png에 대한 이미지 검색결과">
            <a:extLst>
              <a:ext uri="{FF2B5EF4-FFF2-40B4-BE49-F238E27FC236}">
                <a16:creationId xmlns:a16="http://schemas.microsoft.com/office/drawing/2014/main" id="{6D727E3D-DDDA-4A1E-B744-A59B7571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11" y="2155735"/>
            <a:ext cx="7154778" cy="40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72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공격적인 마케팅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유명 연예인</a:t>
            </a:r>
            <a:r>
              <a:rPr lang="en-US" altLang="ko-KR" dirty="0"/>
              <a:t>, TV</a:t>
            </a:r>
            <a:r>
              <a:rPr lang="ko-KR" altLang="en-US" dirty="0"/>
              <a:t>를 활용한 광고</a:t>
            </a:r>
          </a:p>
        </p:txBody>
      </p:sp>
      <p:pic>
        <p:nvPicPr>
          <p:cNvPr id="3080" name="Picture 8" descr="관련 이미지">
            <a:extLst>
              <a:ext uri="{FF2B5EF4-FFF2-40B4-BE49-F238E27FC236}">
                <a16:creationId xmlns:a16="http://schemas.microsoft.com/office/drawing/2014/main" id="{82FA6BB9-4676-40F8-8EB6-6715173A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2712208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v 게임광고에 대한 이미지 검색결과">
            <a:extLst>
              <a:ext uri="{FF2B5EF4-FFF2-40B4-BE49-F238E27FC236}">
                <a16:creationId xmlns:a16="http://schemas.microsoft.com/office/drawing/2014/main" id="{83FA0CD0-848E-4D22-A5B1-952D96CF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67" y="2712206"/>
            <a:ext cx="417492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90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공격적인 마케팅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생활속에 스며드는 게임</a:t>
            </a:r>
          </a:p>
        </p:txBody>
      </p:sp>
      <p:pic>
        <p:nvPicPr>
          <p:cNvPr id="3074" name="Picture 2" descr="버스 게임광고에 대한 이미지 검색결과">
            <a:extLst>
              <a:ext uri="{FF2B5EF4-FFF2-40B4-BE49-F238E27FC236}">
                <a16:creationId xmlns:a16="http://schemas.microsoft.com/office/drawing/2014/main" id="{D0A764C6-E7F6-4D3C-AD05-48828E33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22" y="2542501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지하철 게임광고에 대한 이미지 검색결과">
            <a:extLst>
              <a:ext uri="{FF2B5EF4-FFF2-40B4-BE49-F238E27FC236}">
                <a16:creationId xmlns:a16="http://schemas.microsoft.com/office/drawing/2014/main" id="{5ADD6553-BA3B-4D50-8B5E-68835A1C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2541727"/>
            <a:ext cx="4324634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7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현재 시장</a:t>
            </a:r>
          </a:p>
        </p:txBody>
      </p:sp>
    </p:spTree>
    <p:extLst>
      <p:ext uri="{BB962C8B-B14F-4D97-AF65-F5344CB8AC3E}">
        <p14:creationId xmlns:p14="http://schemas.microsoft.com/office/powerpoint/2010/main" val="4072633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25861-4CE9-4A79-BEEB-DAF5065D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9BEA8C-2572-4194-8FAD-96DDEBF8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323"/>
            <a:ext cx="10515600" cy="4351338"/>
          </a:xfrm>
        </p:spPr>
        <p:txBody>
          <a:bodyPr/>
          <a:lstStyle/>
          <a:p>
            <a:r>
              <a:rPr lang="en-US" altLang="ko-KR" dirty="0"/>
              <a:t>MMORPG</a:t>
            </a:r>
            <a:r>
              <a:rPr lang="ko-KR" altLang="en-US" dirty="0"/>
              <a:t> 위주 게임 시장 매출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6E2F13-38E7-4255-9DD4-AFBDAEEF576F}"/>
              </a:ext>
            </a:extLst>
          </p:cNvPr>
          <p:cNvGrpSpPr/>
          <p:nvPr/>
        </p:nvGrpSpPr>
        <p:grpSpPr>
          <a:xfrm>
            <a:off x="6095999" y="1027905"/>
            <a:ext cx="5449187" cy="5464969"/>
            <a:chOff x="864696" y="1584972"/>
            <a:chExt cx="5257800" cy="5273028"/>
          </a:xfrm>
        </p:grpSpPr>
        <p:pic>
          <p:nvPicPr>
            <p:cNvPr id="5" name="그림 4" descr="도로이(가) 표시된 사진&#10;&#10;자동 생성된 설명">
              <a:extLst>
                <a:ext uri="{FF2B5EF4-FFF2-40B4-BE49-F238E27FC236}">
                  <a16:creationId xmlns:a16="http://schemas.microsoft.com/office/drawing/2014/main" id="{D4B7A027-03CB-44CD-AD55-DDC65AD1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6" y="1690688"/>
              <a:ext cx="5231304" cy="5167312"/>
            </a:xfrm>
            <a:prstGeom prst="rect">
              <a:avLst/>
            </a:prstGeom>
          </p:spPr>
        </p:pic>
        <p:pic>
          <p:nvPicPr>
            <p:cNvPr id="7" name="그림 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13E2CCD-B05A-4BF5-946C-4C7C61AB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36" y="1584972"/>
              <a:ext cx="1686160" cy="400106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1F14508-593A-4382-A715-6BF8229E7ADD}"/>
                </a:ext>
              </a:extLst>
            </p:cNvPr>
            <p:cNvCxnSpPr/>
            <p:nvPr/>
          </p:nvCxnSpPr>
          <p:spPr>
            <a:xfrm flipV="1"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5632135-8600-4740-91F9-E64D802CE782}"/>
                </a:ext>
              </a:extLst>
            </p:cNvPr>
            <p:cNvCxnSpPr/>
            <p:nvPr/>
          </p:nvCxnSpPr>
          <p:spPr>
            <a:xfrm flipV="1"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654E04-CAE3-4EE4-A68F-1D087CD0A7C3}"/>
                </a:ext>
              </a:extLst>
            </p:cNvPr>
            <p:cNvCxnSpPr/>
            <p:nvPr/>
          </p:nvCxnSpPr>
          <p:spPr>
            <a:xfrm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B3D0ED8-797A-41F6-BA26-ABBA13C57D76}"/>
                </a:ext>
              </a:extLst>
            </p:cNvPr>
            <p:cNvCxnSpPr/>
            <p:nvPr/>
          </p:nvCxnSpPr>
          <p:spPr>
            <a:xfrm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3AA2AE4-15F9-4A65-9E22-B18C9B6CCBD4}"/>
              </a:ext>
            </a:extLst>
          </p:cNvPr>
          <p:cNvSpPr txBox="1"/>
          <p:nvPr/>
        </p:nvSpPr>
        <p:spPr>
          <a:xfrm>
            <a:off x="1365584" y="2844340"/>
            <a:ext cx="454483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매출 순위 </a:t>
            </a:r>
            <a:r>
              <a:rPr lang="en-US" altLang="ko-KR" dirty="0"/>
              <a:t>: 10</a:t>
            </a:r>
            <a:r>
              <a:rPr lang="ko-KR" altLang="en-US" dirty="0"/>
              <a:t>개 중 </a:t>
            </a:r>
            <a:r>
              <a:rPr lang="en-US" altLang="ko-KR" dirty="0"/>
              <a:t>8</a:t>
            </a:r>
            <a:r>
              <a:rPr lang="ko-KR" altLang="en-US" dirty="0"/>
              <a:t>개 모두 </a:t>
            </a:r>
            <a:r>
              <a:rPr lang="en-US" altLang="ko-KR" dirty="0"/>
              <a:t>MMORPG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(</a:t>
            </a:r>
            <a:r>
              <a:rPr lang="ko-KR" altLang="en-US" dirty="0" err="1"/>
              <a:t>랑그릿사</a:t>
            </a:r>
            <a:r>
              <a:rPr lang="en-US" altLang="ko-KR" dirty="0"/>
              <a:t>, </a:t>
            </a:r>
            <a:r>
              <a:rPr lang="ko-KR" altLang="en-US" dirty="0" err="1"/>
              <a:t>브롤스타즈</a:t>
            </a:r>
            <a:r>
              <a:rPr lang="ko-KR" altLang="en-US" dirty="0"/>
              <a:t> 제외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무료 순위</a:t>
            </a:r>
            <a:r>
              <a:rPr lang="en-US" altLang="ko-KR" dirty="0"/>
              <a:t> : 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치우</a:t>
            </a:r>
            <a:r>
              <a:rPr lang="en-US" altLang="ko-KR" dirty="0"/>
              <a:t>.., </a:t>
            </a:r>
            <a:r>
              <a:rPr lang="ko-KR" altLang="en-US" dirty="0"/>
              <a:t>테라</a:t>
            </a:r>
            <a:r>
              <a:rPr lang="en-US" altLang="ko-KR" dirty="0"/>
              <a:t>)</a:t>
            </a:r>
            <a:r>
              <a:rPr lang="ko-KR" altLang="en-US" dirty="0"/>
              <a:t>제외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대부분 캐주얼 게임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신규유저의 유입이 적은 것을 알 수 있다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7C9F0B1-FB23-459C-9544-3E7EA023188C}"/>
              </a:ext>
            </a:extLst>
          </p:cNvPr>
          <p:cNvSpPr/>
          <p:nvPr/>
        </p:nvSpPr>
        <p:spPr>
          <a:xfrm>
            <a:off x="6095999" y="3048000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21F0B4-8CFE-4470-86BB-A1EC33D9B263}"/>
              </a:ext>
            </a:extLst>
          </p:cNvPr>
          <p:cNvGrpSpPr/>
          <p:nvPr/>
        </p:nvGrpSpPr>
        <p:grpSpPr>
          <a:xfrm>
            <a:off x="6095999" y="1027906"/>
            <a:ext cx="5449187" cy="5464969"/>
            <a:chOff x="864696" y="1584972"/>
            <a:chExt cx="5257800" cy="5273028"/>
          </a:xfrm>
        </p:grpSpPr>
        <p:pic>
          <p:nvPicPr>
            <p:cNvPr id="16" name="그림 15" descr="도로이(가) 표시된 사진&#10;&#10;자동 생성된 설명">
              <a:extLst>
                <a:ext uri="{FF2B5EF4-FFF2-40B4-BE49-F238E27FC236}">
                  <a16:creationId xmlns:a16="http://schemas.microsoft.com/office/drawing/2014/main" id="{93E24D7F-4BD5-4A44-8E23-86C7F950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6" y="1690688"/>
              <a:ext cx="5231304" cy="5167312"/>
            </a:xfrm>
            <a:prstGeom prst="rect">
              <a:avLst/>
            </a:prstGeom>
          </p:spPr>
        </p:pic>
        <p:pic>
          <p:nvPicPr>
            <p:cNvPr id="17" name="그림 1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7A7206C-72DE-4B83-A923-014A2F02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36" y="1584972"/>
              <a:ext cx="1686160" cy="400106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8C0702A-C60D-4A57-B995-554C86F2D90F}"/>
                </a:ext>
              </a:extLst>
            </p:cNvPr>
            <p:cNvCxnSpPr/>
            <p:nvPr/>
          </p:nvCxnSpPr>
          <p:spPr>
            <a:xfrm flipV="1"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DAE2D07-169A-4DAB-B018-2D046427E108}"/>
                </a:ext>
              </a:extLst>
            </p:cNvPr>
            <p:cNvCxnSpPr/>
            <p:nvPr/>
          </p:nvCxnSpPr>
          <p:spPr>
            <a:xfrm flipV="1"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268618F-4966-464C-97E5-CE0E8B147AA8}"/>
                </a:ext>
              </a:extLst>
            </p:cNvPr>
            <p:cNvCxnSpPr/>
            <p:nvPr/>
          </p:nvCxnSpPr>
          <p:spPr>
            <a:xfrm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102B35-9518-4511-9108-2153DF1A83D0}"/>
                </a:ext>
              </a:extLst>
            </p:cNvPr>
            <p:cNvCxnSpPr/>
            <p:nvPr/>
          </p:nvCxnSpPr>
          <p:spPr>
            <a:xfrm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8DD5A27C-9F20-433A-A6F7-8552DDC95802}"/>
              </a:ext>
            </a:extLst>
          </p:cNvPr>
          <p:cNvSpPr/>
          <p:nvPr/>
        </p:nvSpPr>
        <p:spPr>
          <a:xfrm>
            <a:off x="6095999" y="3048001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5019881-51FB-4774-9711-4D907D108763}"/>
              </a:ext>
            </a:extLst>
          </p:cNvPr>
          <p:cNvSpPr/>
          <p:nvPr/>
        </p:nvSpPr>
        <p:spPr>
          <a:xfrm>
            <a:off x="6095999" y="4048943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82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DF0BA-4996-4A23-8580-AF15348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288C4-94C2-4B64-ABF8-8C2D6E097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140"/>
            <a:ext cx="10515600" cy="4351338"/>
          </a:xfrm>
        </p:spPr>
        <p:txBody>
          <a:bodyPr/>
          <a:lstStyle/>
          <a:p>
            <a:r>
              <a:rPr lang="ko-KR" altLang="en-US" dirty="0"/>
              <a:t>마니아적 요소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- 10</a:t>
            </a:r>
            <a:r>
              <a:rPr lang="ko-KR" altLang="en-US" dirty="0"/>
              <a:t>대 </a:t>
            </a:r>
            <a:r>
              <a:rPr lang="en-US" altLang="ko-KR" dirty="0"/>
              <a:t>20</a:t>
            </a:r>
            <a:r>
              <a:rPr lang="ko-KR" altLang="en-US" dirty="0"/>
              <a:t>대는 생소한 </a:t>
            </a:r>
            <a:r>
              <a:rPr lang="en-US" altLang="ko-KR" dirty="0"/>
              <a:t>IP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CCE4F30-6810-43D1-99D3-0D88DDBB2604}"/>
              </a:ext>
            </a:extLst>
          </p:cNvPr>
          <p:cNvGrpSpPr/>
          <p:nvPr/>
        </p:nvGrpSpPr>
        <p:grpSpPr>
          <a:xfrm>
            <a:off x="1163783" y="2607499"/>
            <a:ext cx="9864434" cy="3086361"/>
            <a:chOff x="1163783" y="2310909"/>
            <a:chExt cx="9864434" cy="3086361"/>
          </a:xfrm>
        </p:grpSpPr>
        <p:pic>
          <p:nvPicPr>
            <p:cNvPr id="12" name="그림 11" descr="대지이(가) 표시된 사진&#10;&#10;자동 생성된 설명">
              <a:extLst>
                <a:ext uri="{FF2B5EF4-FFF2-40B4-BE49-F238E27FC236}">
                  <a16:creationId xmlns:a16="http://schemas.microsoft.com/office/drawing/2014/main" id="{789324F5-2A1A-4B1E-A4E6-68610A6E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91" y="2310909"/>
              <a:ext cx="4620126" cy="2593046"/>
            </a:xfrm>
            <a:prstGeom prst="rect">
              <a:avLst/>
            </a:prstGeom>
          </p:spPr>
        </p:pic>
        <p:pic>
          <p:nvPicPr>
            <p:cNvPr id="14" name="그림 13" descr="잔디, 실외, 평야, 담장이(가) 표시된 사진&#10;&#10;자동 생성된 설명">
              <a:extLst>
                <a:ext uri="{FF2B5EF4-FFF2-40B4-BE49-F238E27FC236}">
                  <a16:creationId xmlns:a16="http://schemas.microsoft.com/office/drawing/2014/main" id="{74A11FC5-A799-4C3D-84D2-334B6438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783" y="2310909"/>
              <a:ext cx="4620127" cy="25988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265E64-BE48-4CA8-BCD1-5A670F583C31}"/>
                </a:ext>
              </a:extLst>
            </p:cNvPr>
            <p:cNvSpPr txBox="1"/>
            <p:nvPr/>
          </p:nvSpPr>
          <p:spPr>
            <a:xfrm>
              <a:off x="1479884" y="5027938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로한</a:t>
              </a:r>
              <a:r>
                <a:rPr lang="en-US" altLang="ko-KR" dirty="0"/>
                <a:t>(2008)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1A56C9-27EA-43B6-9DAB-210768589C0F}"/>
                </a:ext>
              </a:extLst>
            </p:cNvPr>
            <p:cNvSpPr txBox="1"/>
            <p:nvPr/>
          </p:nvSpPr>
          <p:spPr>
            <a:xfrm>
              <a:off x="6416842" y="502793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리니지</a:t>
              </a:r>
              <a:r>
                <a:rPr lang="en-US" altLang="ko-KR" dirty="0"/>
                <a:t>(1998)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768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 속 과금 경쟁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DEAE03-29DF-4DD9-9DE7-61547C048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28" y="2301689"/>
            <a:ext cx="3301510" cy="18571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D08CAEA-5D78-4A3F-8F0F-2701AA3D5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28" y="4419600"/>
            <a:ext cx="3301510" cy="1857100"/>
          </a:xfrm>
          <a:prstGeom prst="rect">
            <a:avLst/>
          </a:prstGeom>
        </p:spPr>
      </p:pic>
      <p:pic>
        <p:nvPicPr>
          <p:cNvPr id="6" name="그림 5" descr="검은색이(가) 표시된 사진&#10;&#10;자동 생성된 설명">
            <a:extLst>
              <a:ext uri="{FF2B5EF4-FFF2-40B4-BE49-F238E27FC236}">
                <a16:creationId xmlns:a16="http://schemas.microsoft.com/office/drawing/2014/main" id="{2BA1848C-FEB4-42D0-8D3A-0B3BFA7E1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91" y="2360651"/>
            <a:ext cx="3667593" cy="1798138"/>
          </a:xfrm>
          <a:prstGeom prst="rect">
            <a:avLst/>
          </a:prstGeom>
        </p:spPr>
      </p:pic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87221510-1E01-4C30-8B23-63F588294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23" y="4175541"/>
            <a:ext cx="3664461" cy="206125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A588DB1-B3EA-4BB3-B97D-036510EEF4D0}"/>
              </a:ext>
            </a:extLst>
          </p:cNvPr>
          <p:cNvSpPr/>
          <p:nvPr/>
        </p:nvSpPr>
        <p:spPr>
          <a:xfrm>
            <a:off x="3524250" y="5848350"/>
            <a:ext cx="1519734" cy="38845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46EA9E2-E747-4A0E-8A57-C498087536A9}"/>
              </a:ext>
            </a:extLst>
          </p:cNvPr>
          <p:cNvSpPr/>
          <p:nvPr/>
        </p:nvSpPr>
        <p:spPr>
          <a:xfrm>
            <a:off x="3848100" y="2224991"/>
            <a:ext cx="1195884" cy="20612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59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 속 과금 경쟁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6BDED09-2AA4-40F0-BBF4-44B595496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034" b="30088"/>
          <a:stretch/>
        </p:blipFill>
        <p:spPr>
          <a:xfrm>
            <a:off x="6191249" y="811732"/>
            <a:ext cx="4143375" cy="2810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C4F373-2768-4118-91BC-BC95C1D55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49" y="3286953"/>
            <a:ext cx="8753475" cy="293521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E6BBAE6-CBC4-45A4-B61A-706FA39868DC}"/>
              </a:ext>
            </a:extLst>
          </p:cNvPr>
          <p:cNvSpPr/>
          <p:nvPr/>
        </p:nvSpPr>
        <p:spPr>
          <a:xfrm>
            <a:off x="6877049" y="4048943"/>
            <a:ext cx="962025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A64F69-DCA4-4812-920B-E62FA6BDD70E}"/>
              </a:ext>
            </a:extLst>
          </p:cNvPr>
          <p:cNvSpPr/>
          <p:nvPr/>
        </p:nvSpPr>
        <p:spPr>
          <a:xfrm>
            <a:off x="4619625" y="4752975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05409D2-BD09-4C79-A738-D2E0738319B8}"/>
              </a:ext>
            </a:extLst>
          </p:cNvPr>
          <p:cNvSpPr/>
          <p:nvPr/>
        </p:nvSpPr>
        <p:spPr>
          <a:xfrm>
            <a:off x="4295775" y="3676846"/>
            <a:ext cx="1143000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EF97EC-8986-4B40-A1B3-D8B2A9E453C0}"/>
              </a:ext>
            </a:extLst>
          </p:cNvPr>
          <p:cNvSpPr/>
          <p:nvPr/>
        </p:nvSpPr>
        <p:spPr>
          <a:xfrm>
            <a:off x="4619625" y="5205934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BEB31B9-7622-4D75-A770-4A8EE68E789F}"/>
              </a:ext>
            </a:extLst>
          </p:cNvPr>
          <p:cNvSpPr/>
          <p:nvPr/>
        </p:nvSpPr>
        <p:spPr>
          <a:xfrm>
            <a:off x="6700836" y="2110970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6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금액의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뉴스에도 나온 결제 유도 문제</a:t>
            </a: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id="{CE04531D-2CD8-4214-AAF0-86EAF2F29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33" y="2528618"/>
            <a:ext cx="5736557" cy="3030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48AA0-4E18-4A86-B01D-23482ECE0830}"/>
              </a:ext>
            </a:extLst>
          </p:cNvPr>
          <p:cNvSpPr txBox="1"/>
          <p:nvPr/>
        </p:nvSpPr>
        <p:spPr>
          <a:xfrm>
            <a:off x="7285623" y="2725152"/>
            <a:ext cx="419057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지속적인 업데이트로 결제 유도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소비자 입장에서는 부담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지갑전사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린저씨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 등 비방용 단어들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우후죽순 생겨남</a:t>
            </a:r>
          </a:p>
        </p:txBody>
      </p:sp>
    </p:spTree>
    <p:extLst>
      <p:ext uri="{BB962C8B-B14F-4D97-AF65-F5344CB8AC3E}">
        <p14:creationId xmlns:p14="http://schemas.microsoft.com/office/powerpoint/2010/main" val="85199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매출 순위에 비해 낮은 이용자 수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점차 낮아 지는 이용자 수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48AA0-4E18-4A86-B01D-23482ECE0830}"/>
              </a:ext>
            </a:extLst>
          </p:cNvPr>
          <p:cNvSpPr txBox="1"/>
          <p:nvPr/>
        </p:nvSpPr>
        <p:spPr>
          <a:xfrm>
            <a:off x="6858000" y="2715627"/>
            <a:ext cx="480157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MMORPG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장르 특유의 투자해야 하는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시간이 타 게임에 비해 많음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모바일 게임 특징상 플레이 타임이 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게임은 유저를 모으기 힘들다</a:t>
            </a:r>
          </a:p>
        </p:txBody>
      </p:sp>
      <p:pic>
        <p:nvPicPr>
          <p:cNvPr id="1026" name="Picture 2" descr="모바일 게임 이용자 분석 2018에 대한 이미지 검색결과">
            <a:extLst>
              <a:ext uri="{FF2B5EF4-FFF2-40B4-BE49-F238E27FC236}">
                <a16:creationId xmlns:a16="http://schemas.microsoft.com/office/drawing/2014/main" id="{83F7B09F-B22C-44AE-8D41-54A7074EF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15806" y="2528617"/>
            <a:ext cx="6019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0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047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짧은 수명</a:t>
            </a:r>
          </a:p>
        </p:txBody>
      </p:sp>
      <p:pic>
        <p:nvPicPr>
          <p:cNvPr id="5" name="그림 4" descr="모니터이(가) 표시된 사진&#10;&#10;자동 생성된 설명">
            <a:extLst>
              <a:ext uri="{FF2B5EF4-FFF2-40B4-BE49-F238E27FC236}">
                <a16:creationId xmlns:a16="http://schemas.microsoft.com/office/drawing/2014/main" id="{8DDA695C-1E43-4CBE-8E61-A1C85F4F4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30" y="1690688"/>
            <a:ext cx="2191381" cy="470163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0C3FD80-5ADE-436C-B8EA-EB0E35615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40" y="3108118"/>
            <a:ext cx="5868219" cy="1028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D13C-31EB-47F1-96A4-1BBA5D2F29D4}"/>
              </a:ext>
            </a:extLst>
          </p:cNvPr>
          <p:cNvSpPr txBox="1"/>
          <p:nvPr/>
        </p:nvSpPr>
        <p:spPr>
          <a:xfrm>
            <a:off x="4634218" y="4661011"/>
            <a:ext cx="6279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분명 입대전에 출시한 게임이 전역 후에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편 출시됨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시간이 지나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대가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 또는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대가 되었을 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3F3B51D-1E9A-4D88-BD48-478317922257}"/>
              </a:ext>
            </a:extLst>
          </p:cNvPr>
          <p:cNvCxnSpPr/>
          <p:nvPr/>
        </p:nvCxnSpPr>
        <p:spPr>
          <a:xfrm>
            <a:off x="6569242" y="3304487"/>
            <a:ext cx="1744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279F074-CF60-43BF-911D-13BF0524CADE}"/>
              </a:ext>
            </a:extLst>
          </p:cNvPr>
          <p:cNvCxnSpPr/>
          <p:nvPr/>
        </p:nvCxnSpPr>
        <p:spPr>
          <a:xfrm>
            <a:off x="1925052" y="5758929"/>
            <a:ext cx="1744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33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1452884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263B6-2F62-40E0-BD0B-C0103EFB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84355-C7E0-4FC9-BBAA-98BF4E32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095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기본적인 룰은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역할 분담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그리고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자유로운 플레이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주 사용자의 환경에 맞춘 플레이 방식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기존 유저에게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익숙한 스토리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양날의 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대를 위한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컨텐츠 부족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고액 결제 유저를 위한 게임 진행 방식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매출은 상위권 무료 게임 순위는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개인적 생각으로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MMORPG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발전 가능성은 희박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하지만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방법은 있다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91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C9A9E-AE6C-43AC-B280-38A7B4AF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(Role-Playing Game)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F62CD-8C15-4483-85B4-03CF3458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역할 분담을 통해 주어진 임무를 수행하는 게임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주로 플레이어가 게임스토리의 </a:t>
            </a:r>
            <a:r>
              <a:rPr lang="ko-KR" altLang="en-US" b="1" dirty="0"/>
              <a:t>주인공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이 되어서 플레이한다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 descr="고양이, 실내, 놓은, 집고양이이(가) 표시된 사진&#10;&#10;자동 생성된 설명">
            <a:extLst>
              <a:ext uri="{FF2B5EF4-FFF2-40B4-BE49-F238E27FC236}">
                <a16:creationId xmlns:a16="http://schemas.microsoft.com/office/drawing/2014/main" id="{1E6BF7D3-43F5-4B9A-BE75-365EA92DF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87" y="3169818"/>
            <a:ext cx="4450513" cy="2478935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BFB828E5-0890-4047-990D-98B29E3B7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87" y="3169818"/>
            <a:ext cx="3302571" cy="24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F62CD-8C15-4483-85B4-03CF3458C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지금의 클래스가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역할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에 해당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D1860994-D755-4606-9A7C-2AF4C4320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" y="2506662"/>
            <a:ext cx="2185466" cy="3036010"/>
          </a:xfrm>
          <a:prstGeom prst="rect">
            <a:avLst/>
          </a:prstGeom>
        </p:spPr>
      </p:pic>
      <p:pic>
        <p:nvPicPr>
          <p:cNvPr id="12" name="그림 11" descr="실내, 장난감, 테이블, 벽이(가) 표시된 사진&#10;&#10;자동 생성된 설명">
            <a:extLst>
              <a:ext uri="{FF2B5EF4-FFF2-40B4-BE49-F238E27FC236}">
                <a16:creationId xmlns:a16="http://schemas.microsoft.com/office/drawing/2014/main" id="{6E7E3856-6C71-4432-BA65-424F2F1E5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" r="80975"/>
          <a:stretch/>
        </p:blipFill>
        <p:spPr>
          <a:xfrm>
            <a:off x="4649965" y="681037"/>
            <a:ext cx="2695502" cy="67835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89FC17-C3A1-4A32-9966-EC702114A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1" y="2381596"/>
            <a:ext cx="3766388" cy="3161076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554E4835-9C53-4A32-8854-62077526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RPG(Role-Playing Game)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99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95EF6-FD31-4AF8-8507-D5D7D3BC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RPG(Role-Playing Game)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A4D52-E752-4EC1-B6C8-5DD2E696B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6"/>
            <a:ext cx="10515600" cy="4351338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초기에는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TRPG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장르에서 시작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던전 앤 드래곤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’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이라는 보드 게임으로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RPG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의 규칙이 게임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화됨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88269-83A0-46FA-9733-79123D42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65" y="3029927"/>
            <a:ext cx="2467880" cy="3281973"/>
          </a:xfrm>
          <a:prstGeom prst="rect">
            <a:avLst/>
          </a:prstGeom>
        </p:spPr>
      </p:pic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8DFB27B5-03F8-4F70-B303-A14F0AE0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43" y="3029926"/>
            <a:ext cx="4669474" cy="328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5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95EF6-FD31-4AF8-8507-D5D7D3BC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RPG(Role-Playing Game)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A4D52-E752-4EC1-B6C8-5DD2E696B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/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게임마스터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’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의 역량이 중요한 게임이었다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다른 말로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PAP RPG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( Pen-And-Paper RPG)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로 표현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 descr="사람, 남자, 실내이(가) 표시된 사진&#10;&#10;자동 생성된 설명">
            <a:extLst>
              <a:ext uri="{FF2B5EF4-FFF2-40B4-BE49-F238E27FC236}">
                <a16:creationId xmlns:a16="http://schemas.microsoft.com/office/drawing/2014/main" id="{CD42EC72-1CCA-4206-AA99-7A4B9A43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48585"/>
            <a:ext cx="5791200" cy="3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온라인으로</a:t>
            </a:r>
          </a:p>
        </p:txBody>
      </p:sp>
    </p:spTree>
    <p:extLst>
      <p:ext uri="{BB962C8B-B14F-4D97-AF65-F5344CB8AC3E}">
        <p14:creationId xmlns:p14="http://schemas.microsoft.com/office/powerpoint/2010/main" val="781653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751</Words>
  <Application>Microsoft Office PowerPoint</Application>
  <PresentationFormat>와이드스크린</PresentationFormat>
  <Paragraphs>173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RPG 장르 분석</vt:lpstr>
      <vt:lpstr>목차</vt:lpstr>
      <vt:lpstr>목차</vt:lpstr>
      <vt:lpstr>RPG</vt:lpstr>
      <vt:lpstr>RPG(Role-Playing Game)</vt:lpstr>
      <vt:lpstr>RPG(Role-Playing Game)</vt:lpstr>
      <vt:lpstr>RPG(Role-Playing Game)</vt:lpstr>
      <vt:lpstr>RPG(Role-Playing Game)</vt:lpstr>
      <vt:lpstr>온라인으로</vt:lpstr>
      <vt:lpstr>장르의 형성과정</vt:lpstr>
      <vt:lpstr>장르의 형성과정</vt:lpstr>
      <vt:lpstr>장르의 형성과정</vt:lpstr>
      <vt:lpstr>RPG 요소</vt:lpstr>
      <vt:lpstr>RPG의 구성요소</vt:lpstr>
      <vt:lpstr>RPG의 구성요소</vt:lpstr>
      <vt:lpstr>RPG의 구성요소</vt:lpstr>
      <vt:lpstr>RPG의 구성요소</vt:lpstr>
      <vt:lpstr>RPG의 구성요소</vt:lpstr>
      <vt:lpstr>다양한 RPG</vt:lpstr>
      <vt:lpstr>다양한 종류의 RPG</vt:lpstr>
      <vt:lpstr>다양한 종류의 RPG</vt:lpstr>
      <vt:lpstr>다양한 종류의 RPG</vt:lpstr>
      <vt:lpstr>다양한 종류의 RPG</vt:lpstr>
      <vt:lpstr>다양한 종류의 RPG</vt:lpstr>
      <vt:lpstr>다양한 종류의 RPG</vt:lpstr>
      <vt:lpstr>다양한 종류의 RPG</vt:lpstr>
      <vt:lpstr>흥행 요소 분석</vt:lpstr>
      <vt:lpstr>흥행 요소</vt:lpstr>
      <vt:lpstr>흥행 요소</vt:lpstr>
      <vt:lpstr>흥행 요소</vt:lpstr>
      <vt:lpstr>흥행 요소</vt:lpstr>
      <vt:lpstr>흥행 요소</vt:lpstr>
      <vt:lpstr>현재 시장</vt:lpstr>
      <vt:lpstr>현재 시장 상황</vt:lpstr>
      <vt:lpstr>현재 시장 상황</vt:lpstr>
      <vt:lpstr>현재 시장 상황</vt:lpstr>
      <vt:lpstr>현재 시장 상황</vt:lpstr>
      <vt:lpstr>현재 시장 상황</vt:lpstr>
      <vt:lpstr>현재 시장 상황</vt:lpstr>
      <vt:lpstr>현재 시장 상황</vt:lpstr>
      <vt:lpstr>마치며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장르 분석</dc:title>
  <dc:creator>정 재호</dc:creator>
  <cp:lastModifiedBy>정 재호</cp:lastModifiedBy>
  <cp:revision>60</cp:revision>
  <dcterms:created xsi:type="dcterms:W3CDTF">2019-08-29T06:52:50Z</dcterms:created>
  <dcterms:modified xsi:type="dcterms:W3CDTF">2019-09-01T19:15:47Z</dcterms:modified>
</cp:coreProperties>
</file>